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5"/>
  </p:notesMasterIdLst>
  <p:sldIdLst>
    <p:sldId id="256" r:id="rId2"/>
    <p:sldId id="258" r:id="rId3"/>
    <p:sldId id="266" r:id="rId4"/>
    <p:sldId id="267" r:id="rId5"/>
    <p:sldId id="260" r:id="rId6"/>
    <p:sldId id="261" r:id="rId7"/>
    <p:sldId id="270" r:id="rId8"/>
    <p:sldId id="269" r:id="rId9"/>
    <p:sldId id="268" r:id="rId10"/>
    <p:sldId id="262" r:id="rId11"/>
    <p:sldId id="271" r:id="rId12"/>
    <p:sldId id="263"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howGuides="1">
      <p:cViewPr varScale="1">
        <p:scale>
          <a:sx n="117" d="100"/>
          <a:sy n="117" d="100"/>
        </p:scale>
        <p:origin x="36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27002-00F6-7F4E-9740-179495B10265}" type="datetimeFigureOut">
              <a:rPr lang="en-US" smtClean="0"/>
              <a:t>4/21/24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190EA-3496-D44D-A35A-490C604B4384}" type="slidenum">
              <a:rPr lang="en-US" smtClean="0"/>
              <a:t>‹#›</a:t>
            </a:fld>
            <a:endParaRPr lang="en-US"/>
          </a:p>
        </p:txBody>
      </p:sp>
    </p:spTree>
    <p:extLst>
      <p:ext uri="{BB962C8B-B14F-4D97-AF65-F5344CB8AC3E}">
        <p14:creationId xmlns:p14="http://schemas.microsoft.com/office/powerpoint/2010/main" val="202995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4190EA-3496-D44D-A35A-490C604B4384}" type="slidenum">
              <a:rPr lang="en-US" smtClean="0"/>
              <a:t>1</a:t>
            </a:fld>
            <a:endParaRPr lang="en-US"/>
          </a:p>
        </p:txBody>
      </p:sp>
    </p:spTree>
    <p:extLst>
      <p:ext uri="{BB962C8B-B14F-4D97-AF65-F5344CB8AC3E}">
        <p14:creationId xmlns:p14="http://schemas.microsoft.com/office/powerpoint/2010/main" val="1574668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4190EA-3496-D44D-A35A-490C604B4384}" type="slidenum">
              <a:rPr lang="en-US" smtClean="0"/>
              <a:t>12</a:t>
            </a:fld>
            <a:endParaRPr lang="en-US"/>
          </a:p>
        </p:txBody>
      </p:sp>
    </p:spTree>
    <p:extLst>
      <p:ext uri="{BB962C8B-B14F-4D97-AF65-F5344CB8AC3E}">
        <p14:creationId xmlns:p14="http://schemas.microsoft.com/office/powerpoint/2010/main" val="20130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7D5B51-8795-FF45-9C62-DD0B9495FE39}"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8E4ABCBE-E409-5A4E-A537-03B1287050E9}"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2333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D5B51-8795-FF45-9C62-DD0B9495FE39}"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207263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D5B51-8795-FF45-9C62-DD0B9495FE39}"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223624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7D5B51-8795-FF45-9C62-DD0B9495FE39}"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BCBE-E409-5A4E-A537-03B1287050E9}"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26095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7D5B51-8795-FF45-9C62-DD0B9495FE39}"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85565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7D5B51-8795-FF45-9C62-DD0B9495FE39}"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BCBE-E409-5A4E-A537-03B1287050E9}"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133645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7D5B51-8795-FF45-9C62-DD0B9495FE39}"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72982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7D5B51-8795-FF45-9C62-DD0B9495FE39}"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ABCBE-E409-5A4E-A537-03B1287050E9}"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4196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77D5B51-8795-FF45-9C62-DD0B9495FE39}"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126398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D5B51-8795-FF45-9C62-DD0B9495FE39}"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390579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7D5B51-8795-FF45-9C62-DD0B9495FE39}"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ABCBE-E409-5A4E-A537-03B1287050E9}" type="slidenum">
              <a:rPr lang="en-US" smtClean="0"/>
              <a:t>‹#›</a:t>
            </a:fld>
            <a:endParaRPr lang="en-US"/>
          </a:p>
        </p:txBody>
      </p:sp>
    </p:spTree>
    <p:extLst>
      <p:ext uri="{BB962C8B-B14F-4D97-AF65-F5344CB8AC3E}">
        <p14:creationId xmlns:p14="http://schemas.microsoft.com/office/powerpoint/2010/main" val="144941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977D5B51-8795-FF45-9C62-DD0B9495FE39}" type="datetimeFigureOut">
              <a:rPr lang="en-US" smtClean="0"/>
              <a:t>4/21/24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8E4ABCBE-E409-5A4E-A537-03B1287050E9}"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48615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824D-AFCB-CCD1-AEF4-8A77147391A6}"/>
              </a:ext>
            </a:extLst>
          </p:cNvPr>
          <p:cNvSpPr>
            <a:spLocks noGrp="1"/>
          </p:cNvSpPr>
          <p:nvPr>
            <p:ph type="ctrTitle"/>
          </p:nvPr>
        </p:nvSpPr>
        <p:spPr/>
        <p:txBody>
          <a:bodyPr>
            <a:normAutofit fontScale="90000"/>
          </a:bodyPr>
          <a:lstStyle/>
          <a:p>
            <a:r>
              <a:rPr lang="en-US" dirty="0"/>
              <a:t>Advantages and Disadvantages of Wargaming</a:t>
            </a:r>
          </a:p>
        </p:txBody>
      </p:sp>
      <p:sp>
        <p:nvSpPr>
          <p:cNvPr id="3" name="Subtitle 2">
            <a:extLst>
              <a:ext uri="{FF2B5EF4-FFF2-40B4-BE49-F238E27FC236}">
                <a16:creationId xmlns:a16="http://schemas.microsoft.com/office/drawing/2014/main" id="{5C257F16-21FB-54BE-75A0-E5D97C7AEB9E}"/>
              </a:ext>
            </a:extLst>
          </p:cNvPr>
          <p:cNvSpPr>
            <a:spLocks noGrp="1"/>
          </p:cNvSpPr>
          <p:nvPr>
            <p:ph type="subTitle" idx="1"/>
          </p:nvPr>
        </p:nvSpPr>
        <p:spPr>
          <a:xfrm>
            <a:off x="1415143" y="816430"/>
            <a:ext cx="6714731" cy="2612570"/>
          </a:xfrm>
        </p:spPr>
        <p:txBody>
          <a:bodyPr>
            <a:noAutofit/>
          </a:bodyPr>
          <a:lstStyle/>
          <a:p>
            <a:endParaRPr lang="en-US" dirty="0"/>
          </a:p>
          <a:p>
            <a:r>
              <a:rPr lang="en-US" dirty="0"/>
              <a:t>Yuna Huh Wong, PhD</a:t>
            </a:r>
          </a:p>
          <a:p>
            <a:r>
              <a:rPr lang="en-US" dirty="0"/>
              <a:t>September 13, 2023</a:t>
            </a:r>
          </a:p>
        </p:txBody>
      </p:sp>
    </p:spTree>
    <p:extLst>
      <p:ext uri="{BB962C8B-B14F-4D97-AF65-F5344CB8AC3E}">
        <p14:creationId xmlns:p14="http://schemas.microsoft.com/office/powerpoint/2010/main" val="4281952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6393-CD01-CEB7-5EFD-CB1FC5F59B31}"/>
              </a:ext>
            </a:extLst>
          </p:cNvPr>
          <p:cNvSpPr>
            <a:spLocks noGrp="1"/>
          </p:cNvSpPr>
          <p:nvPr>
            <p:ph type="title"/>
          </p:nvPr>
        </p:nvSpPr>
        <p:spPr/>
        <p:txBody>
          <a:bodyPr/>
          <a:lstStyle/>
          <a:p>
            <a:r>
              <a:rPr lang="en-US" dirty="0"/>
              <a:t>Disadvantages</a:t>
            </a:r>
          </a:p>
        </p:txBody>
      </p:sp>
      <p:sp>
        <p:nvSpPr>
          <p:cNvPr id="3" name="Text Placeholder 2">
            <a:extLst>
              <a:ext uri="{FF2B5EF4-FFF2-40B4-BE49-F238E27FC236}">
                <a16:creationId xmlns:a16="http://schemas.microsoft.com/office/drawing/2014/main" id="{519E8D50-6A6E-E29D-1B1C-C34D21D2C618}"/>
              </a:ext>
            </a:extLst>
          </p:cNvPr>
          <p:cNvSpPr>
            <a:spLocks noGrp="1"/>
          </p:cNvSpPr>
          <p:nvPr>
            <p:ph type="body" idx="1"/>
          </p:nvPr>
        </p:nvSpPr>
        <p:spPr/>
        <p:txBody>
          <a:bodyPr/>
          <a:lstStyle/>
          <a:p>
            <a:pPr algn="ctr"/>
            <a:r>
              <a:rPr lang="en-US" dirty="0"/>
              <a:t>Wargames Are an Extension of Politics</a:t>
            </a:r>
          </a:p>
        </p:txBody>
      </p:sp>
      <p:sp>
        <p:nvSpPr>
          <p:cNvPr id="4" name="Content Placeholder 3">
            <a:extLst>
              <a:ext uri="{FF2B5EF4-FFF2-40B4-BE49-F238E27FC236}">
                <a16:creationId xmlns:a16="http://schemas.microsoft.com/office/drawing/2014/main" id="{E2B4964A-B964-A31E-DA3F-92911393E8B8}"/>
              </a:ext>
            </a:extLst>
          </p:cNvPr>
          <p:cNvSpPr>
            <a:spLocks noGrp="1"/>
          </p:cNvSpPr>
          <p:nvPr>
            <p:ph sz="half" idx="2"/>
          </p:nvPr>
        </p:nvSpPr>
        <p:spPr>
          <a:xfrm>
            <a:off x="2609285" y="2851331"/>
            <a:ext cx="3893623" cy="3342640"/>
          </a:xfrm>
        </p:spPr>
        <p:txBody>
          <a:bodyPr>
            <a:normAutofit lnSpcReduction="10000"/>
          </a:bodyPr>
          <a:lstStyle/>
          <a:p>
            <a:r>
              <a:rPr lang="en-US" dirty="0"/>
              <a:t>People bring their organizational equities into the wargame</a:t>
            </a:r>
          </a:p>
          <a:p>
            <a:r>
              <a:rPr lang="en-US" dirty="0"/>
              <a:t>People bring their previous positions into a wargame</a:t>
            </a:r>
          </a:p>
          <a:p>
            <a:r>
              <a:rPr lang="en-US" dirty="0"/>
              <a:t>Adjudication rules are also a mental model and are not free of human biases</a:t>
            </a:r>
          </a:p>
        </p:txBody>
      </p:sp>
      <p:sp>
        <p:nvSpPr>
          <p:cNvPr id="5" name="Text Placeholder 4">
            <a:extLst>
              <a:ext uri="{FF2B5EF4-FFF2-40B4-BE49-F238E27FC236}">
                <a16:creationId xmlns:a16="http://schemas.microsoft.com/office/drawing/2014/main" id="{441EBFD0-4EC0-1FBC-D100-DDF83CA3C1BD}"/>
              </a:ext>
            </a:extLst>
          </p:cNvPr>
          <p:cNvSpPr>
            <a:spLocks noGrp="1"/>
          </p:cNvSpPr>
          <p:nvPr>
            <p:ph type="body" sz="quarter" idx="3"/>
          </p:nvPr>
        </p:nvSpPr>
        <p:spPr/>
        <p:txBody>
          <a:bodyPr/>
          <a:lstStyle/>
          <a:p>
            <a:pPr algn="ctr"/>
            <a:r>
              <a:rPr lang="en-US" dirty="0"/>
              <a:t>Lack of Empirical Proof for Wargaming’s Effectiveness</a:t>
            </a:r>
          </a:p>
        </p:txBody>
      </p:sp>
      <p:sp>
        <p:nvSpPr>
          <p:cNvPr id="6" name="Content Placeholder 5">
            <a:extLst>
              <a:ext uri="{FF2B5EF4-FFF2-40B4-BE49-F238E27FC236}">
                <a16:creationId xmlns:a16="http://schemas.microsoft.com/office/drawing/2014/main" id="{0F384BAC-8215-7A29-BA21-6D642F977ADF}"/>
              </a:ext>
            </a:extLst>
          </p:cNvPr>
          <p:cNvSpPr>
            <a:spLocks noGrp="1"/>
          </p:cNvSpPr>
          <p:nvPr>
            <p:ph sz="quarter" idx="4"/>
          </p:nvPr>
        </p:nvSpPr>
        <p:spPr>
          <a:xfrm>
            <a:off x="6666635" y="2851331"/>
            <a:ext cx="3899798" cy="3680098"/>
          </a:xfrm>
        </p:spPr>
        <p:txBody>
          <a:bodyPr>
            <a:normAutofit lnSpcReduction="10000"/>
          </a:bodyPr>
          <a:lstStyle/>
          <a:p>
            <a:r>
              <a:rPr lang="en-US" dirty="0"/>
              <a:t>There is no empirical proof that wargames outperform other approaches</a:t>
            </a:r>
          </a:p>
          <a:p>
            <a:r>
              <a:rPr lang="en-US" dirty="0"/>
              <a:t>We don’t actually know wargaming’s effectiveness in individual creative or critical thinking, small group learning, or organizational innovation</a:t>
            </a:r>
          </a:p>
        </p:txBody>
      </p:sp>
    </p:spTree>
    <p:extLst>
      <p:ext uri="{BB962C8B-B14F-4D97-AF65-F5344CB8AC3E}">
        <p14:creationId xmlns:p14="http://schemas.microsoft.com/office/powerpoint/2010/main" val="838963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24B8-722C-DC3D-4C1B-4EF46650D576}"/>
              </a:ext>
            </a:extLst>
          </p:cNvPr>
          <p:cNvSpPr>
            <a:spLocks noGrp="1"/>
          </p:cNvSpPr>
          <p:nvPr>
            <p:ph type="title"/>
          </p:nvPr>
        </p:nvSpPr>
        <p:spPr/>
        <p:txBody>
          <a:bodyPr/>
          <a:lstStyle/>
          <a:p>
            <a:r>
              <a:rPr lang="en-US" dirty="0"/>
              <a:t>How to Lie With Wargames</a:t>
            </a:r>
          </a:p>
        </p:txBody>
      </p:sp>
      <p:sp>
        <p:nvSpPr>
          <p:cNvPr id="3" name="Text Placeholder 2">
            <a:extLst>
              <a:ext uri="{FF2B5EF4-FFF2-40B4-BE49-F238E27FC236}">
                <a16:creationId xmlns:a16="http://schemas.microsoft.com/office/drawing/2014/main" id="{B7EFD521-D7A6-ACE6-344A-59550B0F7E16}"/>
              </a:ext>
            </a:extLst>
          </p:cNvPr>
          <p:cNvSpPr>
            <a:spLocks noGrp="1"/>
          </p:cNvSpPr>
          <p:nvPr>
            <p:ph type="body" idx="1"/>
          </p:nvPr>
        </p:nvSpPr>
        <p:spPr/>
        <p:txBody>
          <a:bodyPr/>
          <a:lstStyle/>
          <a:p>
            <a:pPr algn="ctr"/>
            <a:r>
              <a:rPr lang="en-US" dirty="0"/>
              <a:t>Social Engineering</a:t>
            </a:r>
          </a:p>
        </p:txBody>
      </p:sp>
      <p:sp>
        <p:nvSpPr>
          <p:cNvPr id="4" name="Content Placeholder 3">
            <a:extLst>
              <a:ext uri="{FF2B5EF4-FFF2-40B4-BE49-F238E27FC236}">
                <a16:creationId xmlns:a16="http://schemas.microsoft.com/office/drawing/2014/main" id="{07753B5B-E499-596C-FA94-EA51CB8DB896}"/>
              </a:ext>
            </a:extLst>
          </p:cNvPr>
          <p:cNvSpPr>
            <a:spLocks noGrp="1"/>
          </p:cNvSpPr>
          <p:nvPr>
            <p:ph sz="half" idx="2"/>
          </p:nvPr>
        </p:nvSpPr>
        <p:spPr>
          <a:xfrm>
            <a:off x="2609285" y="2851331"/>
            <a:ext cx="3893623" cy="3680098"/>
          </a:xfrm>
        </p:spPr>
        <p:txBody>
          <a:bodyPr>
            <a:normAutofit/>
          </a:bodyPr>
          <a:lstStyle/>
          <a:p>
            <a:r>
              <a:rPr lang="en-US" dirty="0"/>
              <a:t>Have your list of foregone conclusions that you want captured in the final report</a:t>
            </a:r>
          </a:p>
          <a:p>
            <a:r>
              <a:rPr lang="en-US" dirty="0"/>
              <a:t>Bias results by leaning into deference for authority to privilege certain positions</a:t>
            </a:r>
          </a:p>
          <a:p>
            <a:r>
              <a:rPr lang="en-US" dirty="0"/>
              <a:t>Introduce anchoring bias at the beginning of the game</a:t>
            </a:r>
          </a:p>
        </p:txBody>
      </p:sp>
      <p:sp>
        <p:nvSpPr>
          <p:cNvPr id="5" name="Text Placeholder 4">
            <a:extLst>
              <a:ext uri="{FF2B5EF4-FFF2-40B4-BE49-F238E27FC236}">
                <a16:creationId xmlns:a16="http://schemas.microsoft.com/office/drawing/2014/main" id="{A123E995-BA47-6C70-B02F-68022F1F329C}"/>
              </a:ext>
            </a:extLst>
          </p:cNvPr>
          <p:cNvSpPr>
            <a:spLocks noGrp="1"/>
          </p:cNvSpPr>
          <p:nvPr>
            <p:ph type="body" sz="quarter" idx="3"/>
          </p:nvPr>
        </p:nvSpPr>
        <p:spPr/>
        <p:txBody>
          <a:bodyPr/>
          <a:lstStyle/>
          <a:p>
            <a:pPr algn="ctr"/>
            <a:r>
              <a:rPr lang="en-US" dirty="0"/>
              <a:t>Stacking the Deck</a:t>
            </a:r>
          </a:p>
        </p:txBody>
      </p:sp>
      <p:sp>
        <p:nvSpPr>
          <p:cNvPr id="6" name="Content Placeholder 5">
            <a:extLst>
              <a:ext uri="{FF2B5EF4-FFF2-40B4-BE49-F238E27FC236}">
                <a16:creationId xmlns:a16="http://schemas.microsoft.com/office/drawing/2014/main" id="{7545B2F0-3AB2-0D7E-CAC5-8A5811A3C6AA}"/>
              </a:ext>
            </a:extLst>
          </p:cNvPr>
          <p:cNvSpPr>
            <a:spLocks noGrp="1"/>
          </p:cNvSpPr>
          <p:nvPr>
            <p:ph sz="quarter" idx="4"/>
          </p:nvPr>
        </p:nvSpPr>
        <p:spPr>
          <a:xfrm>
            <a:off x="6666634" y="2851331"/>
            <a:ext cx="4306165" cy="3832498"/>
          </a:xfrm>
        </p:spPr>
        <p:txBody>
          <a:bodyPr>
            <a:normAutofit/>
          </a:bodyPr>
          <a:lstStyle/>
          <a:p>
            <a:r>
              <a:rPr lang="en-US" dirty="0"/>
              <a:t>Limit range of red actions</a:t>
            </a:r>
          </a:p>
          <a:p>
            <a:r>
              <a:rPr lang="en-US" dirty="0"/>
              <a:t>Run the wargame exactly twice with base tech &amp; new tech:</a:t>
            </a:r>
          </a:p>
          <a:p>
            <a:pPr lvl="1"/>
            <a:r>
              <a:rPr lang="en-US" dirty="0"/>
              <a:t>Attribute all learning between games to the effectiveness of new tech</a:t>
            </a:r>
          </a:p>
          <a:p>
            <a:pPr lvl="1"/>
            <a:r>
              <a:rPr lang="en-US" dirty="0"/>
              <a:t>Prevent the red cell from any more opportunities to figure out ways to counter new tech</a:t>
            </a:r>
          </a:p>
        </p:txBody>
      </p:sp>
    </p:spTree>
    <p:extLst>
      <p:ext uri="{BB962C8B-B14F-4D97-AF65-F5344CB8AC3E}">
        <p14:creationId xmlns:p14="http://schemas.microsoft.com/office/powerpoint/2010/main" val="311616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1395C1E-2648-4FFC-AC7C-2C17083518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1" name="Picture 20">
            <a:extLst>
              <a:ext uri="{FF2B5EF4-FFF2-40B4-BE49-F238E27FC236}">
                <a16:creationId xmlns:a16="http://schemas.microsoft.com/office/drawing/2014/main" id="{1C7379FE-10D6-4FEA-BEA3-5E2034A44C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3" name="Rectangle 22">
            <a:extLst>
              <a:ext uri="{FF2B5EF4-FFF2-40B4-BE49-F238E27FC236}">
                <a16:creationId xmlns:a16="http://schemas.microsoft.com/office/drawing/2014/main" id="{90FB7BFA-EBDD-467C-B253-EFA700504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23A9D773-2FA9-4E93-A01A-AEECF93EB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D0A08A6F-C28D-4C68-9627-9B83F062F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6DAD309-1212-498F-ABAD-388FFD322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TextBox 30">
            <a:extLst>
              <a:ext uri="{FF2B5EF4-FFF2-40B4-BE49-F238E27FC236}">
                <a16:creationId xmlns:a16="http://schemas.microsoft.com/office/drawing/2014/main" id="{8F297EF4-1A36-4B32-9046-62BAFD8D81A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4943" y="641225"/>
            <a:ext cx="415636" cy="369332"/>
          </a:xfrm>
          <a:prstGeom prst="rect">
            <a:avLst/>
          </a:prstGeom>
          <a:noFill/>
        </p:spPr>
        <p:txBody>
          <a:bodyPr wrap="square" rtlCol="0">
            <a:spAutoFit/>
          </a:bodyPr>
          <a:lstStyle/>
          <a:p>
            <a:pPr algn="r">
              <a:spcAft>
                <a:spcPts val="600"/>
              </a:spcAft>
            </a:pP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useBgFill="1">
        <p:nvSpPr>
          <p:cNvPr id="33" name="Rectangle 32">
            <a:extLst>
              <a:ext uri="{FF2B5EF4-FFF2-40B4-BE49-F238E27FC236}">
                <a16:creationId xmlns:a16="http://schemas.microsoft.com/office/drawing/2014/main" id="{B6F1A665-D17E-4BA3-B5A3-F110CD86C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696D605E-D700-4B1A-A753-5714D96239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7" name="Picture 36">
            <a:extLst>
              <a:ext uri="{FF2B5EF4-FFF2-40B4-BE49-F238E27FC236}">
                <a16:creationId xmlns:a16="http://schemas.microsoft.com/office/drawing/2014/main" id="{D7F9A0FD-37D4-45E5-9424-E1FE156DF9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9" name="Rectangle 38">
            <a:extLst>
              <a:ext uri="{FF2B5EF4-FFF2-40B4-BE49-F238E27FC236}">
                <a16:creationId xmlns:a16="http://schemas.microsoft.com/office/drawing/2014/main" id="{3ED9ACE9-3D3F-4446-A178-282937C11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C19B9A5-FAB0-4DEA-90D4-AD775D2E8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3F476-2C7C-3229-0409-DDDAC707F04C}"/>
              </a:ext>
            </a:extLst>
          </p:cNvPr>
          <p:cNvSpPr>
            <a:spLocks noGrp="1"/>
          </p:cNvSpPr>
          <p:nvPr>
            <p:ph type="title"/>
          </p:nvPr>
        </p:nvSpPr>
        <p:spPr>
          <a:xfrm>
            <a:off x="7548117" y="641225"/>
            <a:ext cx="3024722" cy="1401744"/>
          </a:xfrm>
        </p:spPr>
        <p:txBody>
          <a:bodyPr vert="horz" lIns="91440" tIns="45720" rIns="91440" bIns="45720" rtlCol="0" anchor="t">
            <a:normAutofit/>
          </a:bodyPr>
          <a:lstStyle/>
          <a:p>
            <a:pPr algn="l"/>
            <a:r>
              <a:rPr lang="en-US" sz="2400" dirty="0"/>
              <a:t>What’s Changed With the War in Ukraine?</a:t>
            </a:r>
          </a:p>
        </p:txBody>
      </p:sp>
      <p:pic>
        <p:nvPicPr>
          <p:cNvPr id="14" name="Picture 13" descr="A group of people in a room&#10;&#10;Description automatically generated">
            <a:extLst>
              <a:ext uri="{FF2B5EF4-FFF2-40B4-BE49-F238E27FC236}">
                <a16:creationId xmlns:a16="http://schemas.microsoft.com/office/drawing/2014/main" id="{12BB1643-2B5B-B51C-0982-12B4073EADCB}"/>
              </a:ext>
            </a:extLst>
          </p:cNvPr>
          <p:cNvPicPr>
            <a:picLocks noChangeAspect="1"/>
          </p:cNvPicPr>
          <p:nvPr/>
        </p:nvPicPr>
        <p:blipFill rotWithShape="1">
          <a:blip r:embed="rId6"/>
          <a:srcRect r="8727" b="1"/>
          <a:stretch/>
        </p:blipFill>
        <p:spPr>
          <a:xfrm>
            <a:off x="1005401" y="3417754"/>
            <a:ext cx="5569814" cy="3432582"/>
          </a:xfrm>
          <a:prstGeom prst="rect">
            <a:avLst/>
          </a:prstGeom>
          <a:ln w="12700">
            <a:solidFill>
              <a:schemeClr val="tx1"/>
            </a:solidFill>
          </a:ln>
        </p:spPr>
      </p:pic>
      <p:pic>
        <p:nvPicPr>
          <p:cNvPr id="12" name="Content Placeholder 11" descr="A flag with barbed wire&#10;&#10;Description automatically generated">
            <a:extLst>
              <a:ext uri="{FF2B5EF4-FFF2-40B4-BE49-F238E27FC236}">
                <a16:creationId xmlns:a16="http://schemas.microsoft.com/office/drawing/2014/main" id="{8C4104C4-BE7F-CD57-19CD-2E6237828720}"/>
              </a:ext>
            </a:extLst>
          </p:cNvPr>
          <p:cNvPicPr>
            <a:picLocks noGrp="1" noChangeAspect="1"/>
          </p:cNvPicPr>
          <p:nvPr>
            <p:ph sz="half" idx="1"/>
          </p:nvPr>
        </p:nvPicPr>
        <p:blipFill rotWithShape="1">
          <a:blip r:embed="rId7"/>
          <a:srcRect t="14087" r="3" b="10529"/>
          <a:stretch/>
        </p:blipFill>
        <p:spPr>
          <a:xfrm>
            <a:off x="1005401" y="0"/>
            <a:ext cx="5569814" cy="3432592"/>
          </a:xfrm>
          <a:prstGeom prst="rect">
            <a:avLst/>
          </a:prstGeom>
          <a:ln w="12700">
            <a:solidFill>
              <a:schemeClr val="tx1"/>
            </a:solidFill>
          </a:ln>
        </p:spPr>
      </p:pic>
      <p:sp>
        <p:nvSpPr>
          <p:cNvPr id="43" name="Rectangle 42">
            <a:extLst>
              <a:ext uri="{FF2B5EF4-FFF2-40B4-BE49-F238E27FC236}">
                <a16:creationId xmlns:a16="http://schemas.microsoft.com/office/drawing/2014/main" id="{C2A5A27C-6EB0-4F96-97EF-7811EE9D5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4D53239-0FE4-3B90-253A-637C6DC05EEC}"/>
              </a:ext>
            </a:extLst>
          </p:cNvPr>
          <p:cNvSpPr>
            <a:spLocks noGrp="1"/>
          </p:cNvSpPr>
          <p:nvPr>
            <p:ph sz="half" idx="2"/>
          </p:nvPr>
        </p:nvSpPr>
        <p:spPr>
          <a:xfrm>
            <a:off x="7413172" y="2102485"/>
            <a:ext cx="3429000" cy="4363630"/>
          </a:xfrm>
        </p:spPr>
        <p:txBody>
          <a:bodyPr vert="horz" lIns="91440" tIns="45720" rIns="91440" bIns="45720" rtlCol="0" anchor="ctr">
            <a:normAutofit/>
          </a:bodyPr>
          <a:lstStyle/>
          <a:p>
            <a:r>
              <a:rPr lang="en-US" sz="1800" dirty="0"/>
              <a:t>For U.S. wargaming: nothing has changed</a:t>
            </a:r>
          </a:p>
          <a:p>
            <a:r>
              <a:rPr lang="en-US" sz="1800" dirty="0"/>
              <a:t>U.S. wargaming has continued revival since 2015</a:t>
            </a:r>
          </a:p>
          <a:p>
            <a:r>
              <a:rPr lang="en-US" sz="1800" dirty="0"/>
              <a:t>European interest in wargaming lagged</a:t>
            </a:r>
          </a:p>
          <a:p>
            <a:r>
              <a:rPr lang="en-US" sz="1800" dirty="0"/>
              <a:t>War has supercharged interested in wargaming within NATO</a:t>
            </a:r>
          </a:p>
          <a:p>
            <a:r>
              <a:rPr lang="en-US" sz="1800" dirty="0"/>
              <a:t>Interest in Asia?</a:t>
            </a:r>
          </a:p>
        </p:txBody>
      </p:sp>
      <p:sp>
        <p:nvSpPr>
          <p:cNvPr id="45" name="Rectangle 44">
            <a:extLst>
              <a:ext uri="{FF2B5EF4-FFF2-40B4-BE49-F238E27FC236}">
                <a16:creationId xmlns:a16="http://schemas.microsoft.com/office/drawing/2014/main" id="{57331C4E-F305-420E-9B65-93EAA9B24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33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7DA253-4BF3-FC6C-1E7B-E1BFF1AA0FAB}"/>
              </a:ext>
            </a:extLst>
          </p:cNvPr>
          <p:cNvSpPr>
            <a:spLocks noGrp="1"/>
          </p:cNvSpPr>
          <p:nvPr>
            <p:ph type="title"/>
          </p:nvPr>
        </p:nvSpPr>
        <p:spPr/>
        <p:txBody>
          <a:bodyPr>
            <a:normAutofit/>
          </a:bodyPr>
          <a:lstStyle/>
          <a:p>
            <a:r>
              <a:rPr lang="en-US" dirty="0"/>
              <a:t>Artificial Intelligence and Wargaming:</a:t>
            </a:r>
            <a:br>
              <a:rPr lang="en-US" dirty="0"/>
            </a:br>
            <a:r>
              <a:rPr lang="en-US" dirty="0"/>
              <a:t>Worshipping False Gods</a:t>
            </a:r>
          </a:p>
        </p:txBody>
      </p:sp>
      <p:sp>
        <p:nvSpPr>
          <p:cNvPr id="8" name="Text Placeholder 7">
            <a:extLst>
              <a:ext uri="{FF2B5EF4-FFF2-40B4-BE49-F238E27FC236}">
                <a16:creationId xmlns:a16="http://schemas.microsoft.com/office/drawing/2014/main" id="{B1F874DC-B880-B64B-557A-C67D3E5B7DBF}"/>
              </a:ext>
            </a:extLst>
          </p:cNvPr>
          <p:cNvSpPr>
            <a:spLocks noGrp="1"/>
          </p:cNvSpPr>
          <p:nvPr>
            <p:ph type="body" idx="1"/>
          </p:nvPr>
        </p:nvSpPr>
        <p:spPr/>
        <p:txBody>
          <a:bodyPr/>
          <a:lstStyle/>
          <a:p>
            <a:r>
              <a:rPr lang="en-US" dirty="0"/>
              <a:t>Reasonable AI Applications</a:t>
            </a:r>
          </a:p>
        </p:txBody>
      </p:sp>
      <p:sp>
        <p:nvSpPr>
          <p:cNvPr id="9" name="Content Placeholder 8">
            <a:extLst>
              <a:ext uri="{FF2B5EF4-FFF2-40B4-BE49-F238E27FC236}">
                <a16:creationId xmlns:a16="http://schemas.microsoft.com/office/drawing/2014/main" id="{658961B5-16ED-0F11-C37F-FCE3C417ED8B}"/>
              </a:ext>
            </a:extLst>
          </p:cNvPr>
          <p:cNvSpPr>
            <a:spLocks noGrp="1"/>
          </p:cNvSpPr>
          <p:nvPr>
            <p:ph sz="half" idx="2"/>
          </p:nvPr>
        </p:nvSpPr>
        <p:spPr>
          <a:xfrm>
            <a:off x="2609285" y="2851331"/>
            <a:ext cx="3893623" cy="3603898"/>
          </a:xfrm>
        </p:spPr>
        <p:txBody>
          <a:bodyPr>
            <a:normAutofit/>
          </a:bodyPr>
          <a:lstStyle/>
          <a:p>
            <a:r>
              <a:rPr lang="en-US" dirty="0"/>
              <a:t>Using chatbots for scenario development</a:t>
            </a:r>
          </a:p>
          <a:p>
            <a:r>
              <a:rPr lang="en-US" dirty="0"/>
              <a:t>Exploring issues for historical hobby wargames</a:t>
            </a:r>
          </a:p>
          <a:p>
            <a:r>
              <a:rPr lang="en-US" dirty="0"/>
              <a:t>Generative images and video for visual supplements</a:t>
            </a:r>
          </a:p>
          <a:p>
            <a:r>
              <a:rPr lang="en-US" dirty="0"/>
              <a:t>Short term: drafting sections wargame reports</a:t>
            </a:r>
          </a:p>
        </p:txBody>
      </p:sp>
      <p:sp>
        <p:nvSpPr>
          <p:cNvPr id="10" name="Text Placeholder 9">
            <a:extLst>
              <a:ext uri="{FF2B5EF4-FFF2-40B4-BE49-F238E27FC236}">
                <a16:creationId xmlns:a16="http://schemas.microsoft.com/office/drawing/2014/main" id="{B2B7CCD1-9132-DBAE-4BA7-9F1D4F7C0307}"/>
              </a:ext>
            </a:extLst>
          </p:cNvPr>
          <p:cNvSpPr>
            <a:spLocks noGrp="1"/>
          </p:cNvSpPr>
          <p:nvPr>
            <p:ph type="body" sz="quarter" idx="3"/>
          </p:nvPr>
        </p:nvSpPr>
        <p:spPr/>
        <p:txBody>
          <a:bodyPr/>
          <a:lstStyle/>
          <a:p>
            <a:r>
              <a:rPr lang="en-US" dirty="0"/>
              <a:t>Unreasonable AI Applications</a:t>
            </a:r>
          </a:p>
        </p:txBody>
      </p:sp>
      <p:sp>
        <p:nvSpPr>
          <p:cNvPr id="11" name="Content Placeholder 10">
            <a:extLst>
              <a:ext uri="{FF2B5EF4-FFF2-40B4-BE49-F238E27FC236}">
                <a16:creationId xmlns:a16="http://schemas.microsoft.com/office/drawing/2014/main" id="{50A6976E-4078-60CC-73D8-3727EDB39F28}"/>
              </a:ext>
            </a:extLst>
          </p:cNvPr>
          <p:cNvSpPr>
            <a:spLocks noGrp="1"/>
          </p:cNvSpPr>
          <p:nvPr>
            <p:ph sz="quarter" idx="4"/>
          </p:nvPr>
        </p:nvSpPr>
        <p:spPr>
          <a:xfrm>
            <a:off x="6666635" y="2851330"/>
            <a:ext cx="3899798" cy="3309983"/>
          </a:xfrm>
        </p:spPr>
        <p:txBody>
          <a:bodyPr>
            <a:normAutofit/>
          </a:bodyPr>
          <a:lstStyle/>
          <a:p>
            <a:r>
              <a:rPr lang="en-US" dirty="0"/>
              <a:t>Adjudication (ML)</a:t>
            </a:r>
          </a:p>
          <a:p>
            <a:r>
              <a:rPr lang="en-US" dirty="0"/>
              <a:t>Developing course of action development</a:t>
            </a:r>
          </a:p>
          <a:p>
            <a:r>
              <a:rPr lang="en-US" dirty="0"/>
              <a:t>Playing the adversary in a professional wargame</a:t>
            </a:r>
          </a:p>
          <a:p>
            <a:r>
              <a:rPr lang="en-US" dirty="0"/>
              <a:t>Anything yet on classified systems</a:t>
            </a:r>
          </a:p>
        </p:txBody>
      </p:sp>
    </p:spTree>
    <p:extLst>
      <p:ext uri="{BB962C8B-B14F-4D97-AF65-F5344CB8AC3E}">
        <p14:creationId xmlns:p14="http://schemas.microsoft.com/office/powerpoint/2010/main" val="44432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32D8-3F15-B82A-73FE-42481C71D06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043056A-79F8-7631-36E9-0111C5EA52D8}"/>
              </a:ext>
            </a:extLst>
          </p:cNvPr>
          <p:cNvSpPr>
            <a:spLocks noGrp="1"/>
          </p:cNvSpPr>
          <p:nvPr>
            <p:ph idx="1"/>
          </p:nvPr>
        </p:nvSpPr>
        <p:spPr>
          <a:xfrm>
            <a:off x="2773599" y="1730829"/>
            <a:ext cx="7796540" cy="4572000"/>
          </a:xfrm>
        </p:spPr>
        <p:txBody>
          <a:bodyPr/>
          <a:lstStyle/>
          <a:p>
            <a:r>
              <a:rPr lang="en-US" dirty="0"/>
              <a:t>Personal Background</a:t>
            </a:r>
          </a:p>
          <a:p>
            <a:r>
              <a:rPr lang="en-US" dirty="0"/>
              <a:t>Definitions of Wargaming</a:t>
            </a:r>
          </a:p>
          <a:p>
            <a:r>
              <a:rPr lang="en-US" dirty="0"/>
              <a:t>Things That Don’t Count as Wargames</a:t>
            </a:r>
          </a:p>
          <a:p>
            <a:r>
              <a:rPr lang="en-US" dirty="0"/>
              <a:t>Advantages</a:t>
            </a:r>
          </a:p>
          <a:p>
            <a:r>
              <a:rPr lang="en-US" dirty="0"/>
              <a:t>Disadvantages</a:t>
            </a:r>
          </a:p>
          <a:p>
            <a:r>
              <a:rPr lang="en-US" dirty="0"/>
              <a:t>How to Lie with Wargames</a:t>
            </a:r>
          </a:p>
          <a:p>
            <a:r>
              <a:rPr lang="en-US" dirty="0"/>
              <a:t>What’s Changed with the War in Ukraine?</a:t>
            </a:r>
          </a:p>
          <a:p>
            <a:r>
              <a:rPr lang="en-US" dirty="0"/>
              <a:t>Artificial Intelligence and Wargaming: Worshipping False Idols</a:t>
            </a:r>
          </a:p>
        </p:txBody>
      </p:sp>
    </p:spTree>
    <p:extLst>
      <p:ext uri="{BB962C8B-B14F-4D97-AF65-F5344CB8AC3E}">
        <p14:creationId xmlns:p14="http://schemas.microsoft.com/office/powerpoint/2010/main" val="182270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A65F520-2838-F8EF-0809-02771023FAC2}"/>
              </a:ext>
            </a:extLst>
          </p:cNvPr>
          <p:cNvSpPr>
            <a:spLocks noGrp="1"/>
          </p:cNvSpPr>
          <p:nvPr>
            <p:ph type="title"/>
          </p:nvPr>
        </p:nvSpPr>
        <p:spPr>
          <a:xfrm>
            <a:off x="3700600" y="4614467"/>
            <a:ext cx="6687796" cy="905251"/>
          </a:xfrm>
        </p:spPr>
        <p:txBody>
          <a:bodyPr/>
          <a:lstStyle/>
          <a:p>
            <a:pPr defTabSz="768096"/>
            <a:r>
              <a:rPr lang="en-US" sz="2856" b="0" i="0" kern="1200" cap="none">
                <a:solidFill>
                  <a:schemeClr val="tx1"/>
                </a:solidFill>
                <a:effectLst/>
                <a:latin typeface="+mj-lt"/>
                <a:ea typeface="+mj-ea"/>
                <a:cs typeface="+mj-cs"/>
              </a:rPr>
              <a:t>Personal Introduction</a:t>
            </a:r>
            <a:endParaRPr lang="en-US"/>
          </a:p>
        </p:txBody>
      </p:sp>
      <p:pic>
        <p:nvPicPr>
          <p:cNvPr id="3" name="Picture 2" descr="A group of people around a board game&#10;&#10;Description automatically generated">
            <a:extLst>
              <a:ext uri="{FF2B5EF4-FFF2-40B4-BE49-F238E27FC236}">
                <a16:creationId xmlns:a16="http://schemas.microsoft.com/office/drawing/2014/main" id="{FB94E812-76AF-4662-AC22-529F271A5543}"/>
              </a:ext>
            </a:extLst>
          </p:cNvPr>
          <p:cNvPicPr>
            <a:picLocks noChangeAspect="1"/>
          </p:cNvPicPr>
          <p:nvPr/>
        </p:nvPicPr>
        <p:blipFill rotWithShape="1">
          <a:blip r:embed="rId5"/>
          <a:srcRect t="20684" r="1" b="1"/>
          <a:stretch/>
        </p:blipFill>
        <p:spPr>
          <a:xfrm>
            <a:off x="1328448" y="819947"/>
            <a:ext cx="3191294" cy="1689570"/>
          </a:xfrm>
          <a:prstGeom prst="rect">
            <a:avLst/>
          </a:prstGeom>
        </p:spPr>
      </p:pic>
      <p:pic>
        <p:nvPicPr>
          <p:cNvPr id="4" name="Picture 3" descr="A group of women's headshots&#10;&#10;Description automatically generated">
            <a:extLst>
              <a:ext uri="{FF2B5EF4-FFF2-40B4-BE49-F238E27FC236}">
                <a16:creationId xmlns:a16="http://schemas.microsoft.com/office/drawing/2014/main" id="{AFA6F442-1E13-313C-A8F9-84FEE398A0EA}"/>
              </a:ext>
            </a:extLst>
          </p:cNvPr>
          <p:cNvPicPr>
            <a:picLocks noChangeAspect="1"/>
          </p:cNvPicPr>
          <p:nvPr/>
        </p:nvPicPr>
        <p:blipFill rotWithShape="1">
          <a:blip r:embed="rId6"/>
          <a:srcRect t="5657" r="1" b="1"/>
          <a:stretch/>
        </p:blipFill>
        <p:spPr>
          <a:xfrm>
            <a:off x="1328446" y="2584990"/>
            <a:ext cx="3188932" cy="1692303"/>
          </a:xfrm>
          <a:prstGeom prst="rect">
            <a:avLst/>
          </a:prstGeom>
        </p:spPr>
      </p:pic>
      <p:pic>
        <p:nvPicPr>
          <p:cNvPr id="5" name="Picture 4" descr="A person smiling at the camera&#10;&#10;Description automatically generated">
            <a:extLst>
              <a:ext uri="{FF2B5EF4-FFF2-40B4-BE49-F238E27FC236}">
                <a16:creationId xmlns:a16="http://schemas.microsoft.com/office/drawing/2014/main" id="{9D1872CB-A594-2B65-D064-2A3D74092EFA}"/>
              </a:ext>
            </a:extLst>
          </p:cNvPr>
          <p:cNvPicPr>
            <a:picLocks noChangeAspect="1"/>
          </p:cNvPicPr>
          <p:nvPr/>
        </p:nvPicPr>
        <p:blipFill rotWithShape="1">
          <a:blip r:embed="rId7"/>
          <a:srcRect t="14099" r="-4" b="36095"/>
          <a:stretch/>
        </p:blipFill>
        <p:spPr>
          <a:xfrm>
            <a:off x="1328446" y="4352768"/>
            <a:ext cx="3188932" cy="1689570"/>
          </a:xfrm>
          <a:prstGeom prst="rect">
            <a:avLst/>
          </a:prstGeom>
        </p:spPr>
      </p:pic>
      <p:pic>
        <p:nvPicPr>
          <p:cNvPr id="6" name="Picture 5" descr="A person standing next to a sign&#10;&#10;Description automatically generated">
            <a:extLst>
              <a:ext uri="{FF2B5EF4-FFF2-40B4-BE49-F238E27FC236}">
                <a16:creationId xmlns:a16="http://schemas.microsoft.com/office/drawing/2014/main" id="{4A81E619-ADC5-0DF3-5FBE-05D57475B613}"/>
              </a:ext>
            </a:extLst>
          </p:cNvPr>
          <p:cNvPicPr>
            <a:picLocks noChangeAspect="1"/>
          </p:cNvPicPr>
          <p:nvPr/>
        </p:nvPicPr>
        <p:blipFill rotWithShape="1">
          <a:blip r:embed="rId8"/>
          <a:srcRect r="1" b="18716"/>
          <a:stretch/>
        </p:blipFill>
        <p:spPr>
          <a:xfrm>
            <a:off x="4593140" y="819945"/>
            <a:ext cx="3187850" cy="3454956"/>
          </a:xfrm>
          <a:prstGeom prst="rect">
            <a:avLst/>
          </a:prstGeom>
        </p:spPr>
      </p:pic>
      <p:pic>
        <p:nvPicPr>
          <p:cNvPr id="7" name="Picture 6" descr="A person standing at a table&#10;&#10;Description automatically generated">
            <a:extLst>
              <a:ext uri="{FF2B5EF4-FFF2-40B4-BE49-F238E27FC236}">
                <a16:creationId xmlns:a16="http://schemas.microsoft.com/office/drawing/2014/main" id="{9DBF4683-AB6C-6E2B-2FD4-74DCD51B155D}"/>
              </a:ext>
            </a:extLst>
          </p:cNvPr>
          <p:cNvPicPr>
            <a:picLocks noChangeAspect="1"/>
          </p:cNvPicPr>
          <p:nvPr/>
        </p:nvPicPr>
        <p:blipFill rotWithShape="1">
          <a:blip r:embed="rId9"/>
          <a:srcRect l="29614" r="3642"/>
          <a:stretch/>
        </p:blipFill>
        <p:spPr>
          <a:xfrm>
            <a:off x="7856752" y="819946"/>
            <a:ext cx="3191642" cy="3454955"/>
          </a:xfrm>
          <a:prstGeom prst="rect">
            <a:avLst/>
          </a:prstGeom>
        </p:spPr>
      </p:pic>
    </p:spTree>
    <p:extLst>
      <p:ext uri="{BB962C8B-B14F-4D97-AF65-F5344CB8AC3E}">
        <p14:creationId xmlns:p14="http://schemas.microsoft.com/office/powerpoint/2010/main" val="375232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DA243-22F0-C19A-6248-AC2F3F877114}"/>
              </a:ext>
            </a:extLst>
          </p:cNvPr>
          <p:cNvSpPr>
            <a:spLocks noGrp="1"/>
          </p:cNvSpPr>
          <p:nvPr>
            <p:ph type="title"/>
          </p:nvPr>
        </p:nvSpPr>
        <p:spPr/>
        <p:txBody>
          <a:bodyPr/>
          <a:lstStyle/>
          <a:p>
            <a:r>
              <a:rPr lang="en-US" dirty="0"/>
              <a:t>Some of My Work in Wargaming</a:t>
            </a:r>
          </a:p>
        </p:txBody>
      </p:sp>
      <p:pic>
        <p:nvPicPr>
          <p:cNvPr id="8" name="Picture 7" descr="A map of the world&#10;&#10;Description automatically generated">
            <a:extLst>
              <a:ext uri="{FF2B5EF4-FFF2-40B4-BE49-F238E27FC236}">
                <a16:creationId xmlns:a16="http://schemas.microsoft.com/office/drawing/2014/main" id="{803EDF53-EE22-22C8-70DD-E94E679B82E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2038" y="1844675"/>
            <a:ext cx="2684463" cy="1700213"/>
          </a:xfrm>
          <a:prstGeom prst="rect">
            <a:avLst/>
          </a:prstGeom>
        </p:spPr>
      </p:pic>
      <p:pic>
        <p:nvPicPr>
          <p:cNvPr id="9" name="Picture 8" descr="A box with a picture of a hexagon structure&#10;&#10;Description automatically generated">
            <a:extLst>
              <a:ext uri="{FF2B5EF4-FFF2-40B4-BE49-F238E27FC236}">
                <a16:creationId xmlns:a16="http://schemas.microsoft.com/office/drawing/2014/main" id="{C4BE0020-26D6-B581-E106-A6BFD55A09E6}"/>
              </a:ext>
            </a:extLst>
          </p:cNvPr>
          <p:cNvPicPr>
            <a:picLocks noChangeAspect="1"/>
          </p:cNvPicPr>
          <p:nvPr/>
        </p:nvPicPr>
        <p:blipFill>
          <a:blip r:embed="rId3"/>
          <a:stretch>
            <a:fillRect/>
          </a:stretch>
        </p:blipFill>
        <p:spPr>
          <a:xfrm>
            <a:off x="1062038" y="3613150"/>
            <a:ext cx="2684463" cy="2681288"/>
          </a:xfrm>
          <a:prstGeom prst="rect">
            <a:avLst/>
          </a:prstGeom>
        </p:spPr>
      </p:pic>
      <p:pic>
        <p:nvPicPr>
          <p:cNvPr id="10" name="Picture 9" descr="A blue and white coin with stars&#10;&#10;Description automatically generated">
            <a:extLst>
              <a:ext uri="{FF2B5EF4-FFF2-40B4-BE49-F238E27FC236}">
                <a16:creationId xmlns:a16="http://schemas.microsoft.com/office/drawing/2014/main" id="{F6D714C8-4FAE-6A7C-67D1-75F8DE4B28F5}"/>
              </a:ext>
            </a:extLst>
          </p:cNvPr>
          <p:cNvPicPr>
            <a:picLocks noChangeAspect="1"/>
          </p:cNvPicPr>
          <p:nvPr/>
        </p:nvPicPr>
        <p:blipFill>
          <a:blip r:embed="rId4"/>
          <a:stretch>
            <a:fillRect/>
          </a:stretch>
        </p:blipFill>
        <p:spPr>
          <a:xfrm>
            <a:off x="3814763" y="1844675"/>
            <a:ext cx="1685925" cy="1685925"/>
          </a:xfrm>
          <a:prstGeom prst="rect">
            <a:avLst/>
          </a:prstGeom>
        </p:spPr>
      </p:pic>
      <p:pic>
        <p:nvPicPr>
          <p:cNvPr id="11" name="Picture 10" descr="A group of men wearing virtual reality goggles&#10;&#10;Description automatically generated">
            <a:extLst>
              <a:ext uri="{FF2B5EF4-FFF2-40B4-BE49-F238E27FC236}">
                <a16:creationId xmlns:a16="http://schemas.microsoft.com/office/drawing/2014/main" id="{725943EA-83E9-DBC2-07D7-2C26E42A27D4}"/>
              </a:ext>
            </a:extLst>
          </p:cNvPr>
          <p:cNvPicPr>
            <a:picLocks noChangeAspect="1"/>
          </p:cNvPicPr>
          <p:nvPr/>
        </p:nvPicPr>
        <p:blipFill>
          <a:blip r:embed="rId5"/>
          <a:stretch>
            <a:fillRect/>
          </a:stretch>
        </p:blipFill>
        <p:spPr>
          <a:xfrm>
            <a:off x="5579937" y="1825294"/>
            <a:ext cx="2810934" cy="4494318"/>
          </a:xfrm>
          <a:prstGeom prst="rect">
            <a:avLst/>
          </a:prstGeom>
        </p:spPr>
      </p:pic>
      <p:pic>
        <p:nvPicPr>
          <p:cNvPr id="12" name="Picture 11" descr="A cover of a book&#10;&#10;Description automatically generated">
            <a:extLst>
              <a:ext uri="{FF2B5EF4-FFF2-40B4-BE49-F238E27FC236}">
                <a16:creationId xmlns:a16="http://schemas.microsoft.com/office/drawing/2014/main" id="{093A9018-DF4B-A423-CA6E-D8BD697E3903}"/>
              </a:ext>
            </a:extLst>
          </p:cNvPr>
          <p:cNvPicPr>
            <a:picLocks noChangeAspect="1"/>
          </p:cNvPicPr>
          <p:nvPr/>
        </p:nvPicPr>
        <p:blipFill>
          <a:blip r:embed="rId6"/>
          <a:stretch>
            <a:fillRect/>
          </a:stretch>
        </p:blipFill>
        <p:spPr>
          <a:xfrm>
            <a:off x="3854552" y="3608385"/>
            <a:ext cx="1631622" cy="2701379"/>
          </a:xfrm>
          <a:prstGeom prst="rect">
            <a:avLst/>
          </a:prstGeom>
        </p:spPr>
      </p:pic>
      <p:pic>
        <p:nvPicPr>
          <p:cNvPr id="13" name="Picture 12" descr="A close-up of a book cover&#10;&#10;Description automatically generated">
            <a:extLst>
              <a:ext uri="{FF2B5EF4-FFF2-40B4-BE49-F238E27FC236}">
                <a16:creationId xmlns:a16="http://schemas.microsoft.com/office/drawing/2014/main" id="{1A480F50-567F-274E-22DB-C5AE86D361F1}"/>
              </a:ext>
            </a:extLst>
          </p:cNvPr>
          <p:cNvPicPr>
            <a:picLocks noChangeAspect="1"/>
          </p:cNvPicPr>
          <p:nvPr/>
        </p:nvPicPr>
        <p:blipFill>
          <a:blip r:embed="rId7"/>
          <a:stretch>
            <a:fillRect/>
          </a:stretch>
        </p:blipFill>
        <p:spPr>
          <a:xfrm>
            <a:off x="8460716" y="1825295"/>
            <a:ext cx="2829994" cy="4494318"/>
          </a:xfrm>
          <a:prstGeom prst="rect">
            <a:avLst/>
          </a:prstGeom>
        </p:spPr>
      </p:pic>
    </p:spTree>
    <p:extLst>
      <p:ext uri="{BB962C8B-B14F-4D97-AF65-F5344CB8AC3E}">
        <p14:creationId xmlns:p14="http://schemas.microsoft.com/office/powerpoint/2010/main" val="346275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56EC-71E9-6F2B-E861-F4797A898B50}"/>
              </a:ext>
            </a:extLst>
          </p:cNvPr>
          <p:cNvSpPr>
            <a:spLocks noGrp="1"/>
          </p:cNvSpPr>
          <p:nvPr>
            <p:ph type="title"/>
          </p:nvPr>
        </p:nvSpPr>
        <p:spPr/>
        <p:txBody>
          <a:bodyPr/>
          <a:lstStyle/>
          <a:p>
            <a:r>
              <a:rPr lang="en-US" dirty="0"/>
              <a:t>Definitions of Wargaming</a:t>
            </a:r>
          </a:p>
        </p:txBody>
      </p:sp>
      <p:sp>
        <p:nvSpPr>
          <p:cNvPr id="3" name="Text Placeholder 2">
            <a:extLst>
              <a:ext uri="{FF2B5EF4-FFF2-40B4-BE49-F238E27FC236}">
                <a16:creationId xmlns:a16="http://schemas.microsoft.com/office/drawing/2014/main" id="{C199EF80-025F-2249-E219-311AA7EB31A6}"/>
              </a:ext>
            </a:extLst>
          </p:cNvPr>
          <p:cNvSpPr>
            <a:spLocks noGrp="1"/>
          </p:cNvSpPr>
          <p:nvPr>
            <p:ph type="body" idx="1"/>
          </p:nvPr>
        </p:nvSpPr>
        <p:spPr/>
        <p:txBody>
          <a:bodyPr/>
          <a:lstStyle/>
          <a:p>
            <a:pPr algn="ctr"/>
            <a:r>
              <a:rPr lang="en-US" i="1" dirty="0"/>
              <a:t>Peter Perla’s The Art of Wargaming, 2022</a:t>
            </a:r>
          </a:p>
        </p:txBody>
      </p:sp>
      <p:sp>
        <p:nvSpPr>
          <p:cNvPr id="4" name="Content Placeholder 3">
            <a:extLst>
              <a:ext uri="{FF2B5EF4-FFF2-40B4-BE49-F238E27FC236}">
                <a16:creationId xmlns:a16="http://schemas.microsoft.com/office/drawing/2014/main" id="{9239C452-70E6-49BB-02F9-144475D0DAFA}"/>
              </a:ext>
            </a:extLst>
          </p:cNvPr>
          <p:cNvSpPr>
            <a:spLocks noGrp="1"/>
          </p:cNvSpPr>
          <p:nvPr>
            <p:ph sz="half" idx="2"/>
          </p:nvPr>
        </p:nvSpPr>
        <p:spPr/>
        <p:txBody>
          <a:bodyPr>
            <a:normAutofit fontScale="92500"/>
          </a:bodyPr>
          <a:lstStyle/>
          <a:p>
            <a:r>
              <a:rPr lang="en-US" dirty="0"/>
              <a:t>“A warfare model or simulation, not involving actual military forces, and in which the flow of events is affected by and in turn affects decisions made during the course of those events by players representing the opposing sides.” (p. 392)</a:t>
            </a:r>
          </a:p>
        </p:txBody>
      </p:sp>
      <p:sp>
        <p:nvSpPr>
          <p:cNvPr id="5" name="Text Placeholder 4">
            <a:extLst>
              <a:ext uri="{FF2B5EF4-FFF2-40B4-BE49-F238E27FC236}">
                <a16:creationId xmlns:a16="http://schemas.microsoft.com/office/drawing/2014/main" id="{6EC063D3-CB82-43EB-CE67-51F3FD52AF04}"/>
              </a:ext>
            </a:extLst>
          </p:cNvPr>
          <p:cNvSpPr>
            <a:spLocks noGrp="1"/>
          </p:cNvSpPr>
          <p:nvPr>
            <p:ph type="body" sz="quarter" idx="3"/>
          </p:nvPr>
        </p:nvSpPr>
        <p:spPr/>
        <p:txBody>
          <a:bodyPr/>
          <a:lstStyle/>
          <a:p>
            <a:pPr algn="ctr"/>
            <a:r>
              <a:rPr lang="en-US" dirty="0"/>
              <a:t>Joint Publication 5-0, </a:t>
            </a:r>
            <a:r>
              <a:rPr lang="en-US" i="1" dirty="0"/>
              <a:t>Joint Planning</a:t>
            </a:r>
            <a:r>
              <a:rPr lang="en-US" dirty="0"/>
              <a:t>, 2020</a:t>
            </a:r>
          </a:p>
        </p:txBody>
      </p:sp>
      <p:sp>
        <p:nvSpPr>
          <p:cNvPr id="6" name="Content Placeholder 5">
            <a:extLst>
              <a:ext uri="{FF2B5EF4-FFF2-40B4-BE49-F238E27FC236}">
                <a16:creationId xmlns:a16="http://schemas.microsoft.com/office/drawing/2014/main" id="{6396B88E-92EA-F918-AC2A-C3080C81078C}"/>
              </a:ext>
            </a:extLst>
          </p:cNvPr>
          <p:cNvSpPr>
            <a:spLocks noGrp="1"/>
          </p:cNvSpPr>
          <p:nvPr>
            <p:ph sz="quarter" idx="4"/>
          </p:nvPr>
        </p:nvSpPr>
        <p:spPr/>
        <p:txBody>
          <a:bodyPr>
            <a:normAutofit fontScale="92500"/>
          </a:bodyPr>
          <a:lstStyle/>
          <a:p>
            <a:r>
              <a:rPr lang="en-US" dirty="0"/>
              <a:t>“Wargames are representations of conflict or competition in a synthetic environment, in which people make decisions and respond to the consequences of those decisions.” (p. III-45)</a:t>
            </a:r>
          </a:p>
        </p:txBody>
      </p:sp>
    </p:spTree>
    <p:extLst>
      <p:ext uri="{BB962C8B-B14F-4D97-AF65-F5344CB8AC3E}">
        <p14:creationId xmlns:p14="http://schemas.microsoft.com/office/powerpoint/2010/main" val="27220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074C-2412-89E6-395E-01E1AEB943B4}"/>
              </a:ext>
            </a:extLst>
          </p:cNvPr>
          <p:cNvSpPr>
            <a:spLocks noGrp="1"/>
          </p:cNvSpPr>
          <p:nvPr>
            <p:ph type="title"/>
          </p:nvPr>
        </p:nvSpPr>
        <p:spPr/>
        <p:txBody>
          <a:bodyPr/>
          <a:lstStyle/>
          <a:p>
            <a:r>
              <a:rPr lang="en-US" dirty="0"/>
              <a:t>Advantages</a:t>
            </a:r>
          </a:p>
        </p:txBody>
      </p:sp>
      <p:sp>
        <p:nvSpPr>
          <p:cNvPr id="3" name="Text Placeholder 2">
            <a:extLst>
              <a:ext uri="{FF2B5EF4-FFF2-40B4-BE49-F238E27FC236}">
                <a16:creationId xmlns:a16="http://schemas.microsoft.com/office/drawing/2014/main" id="{96AD0863-56BC-991C-E89C-9D7471008E69}"/>
              </a:ext>
            </a:extLst>
          </p:cNvPr>
          <p:cNvSpPr>
            <a:spLocks noGrp="1"/>
          </p:cNvSpPr>
          <p:nvPr>
            <p:ph type="body" idx="1"/>
          </p:nvPr>
        </p:nvSpPr>
        <p:spPr/>
        <p:txBody>
          <a:bodyPr/>
          <a:lstStyle/>
          <a:p>
            <a:pPr algn="ctr"/>
            <a:r>
              <a:rPr lang="en-US" dirty="0"/>
              <a:t>“Story Living”</a:t>
            </a:r>
          </a:p>
        </p:txBody>
      </p:sp>
      <p:sp>
        <p:nvSpPr>
          <p:cNvPr id="4" name="Content Placeholder 3">
            <a:extLst>
              <a:ext uri="{FF2B5EF4-FFF2-40B4-BE49-F238E27FC236}">
                <a16:creationId xmlns:a16="http://schemas.microsoft.com/office/drawing/2014/main" id="{4E421672-D582-91C5-0DC6-2ED77F0857C9}"/>
              </a:ext>
            </a:extLst>
          </p:cNvPr>
          <p:cNvSpPr>
            <a:spLocks noGrp="1"/>
          </p:cNvSpPr>
          <p:nvPr>
            <p:ph sz="half" idx="2"/>
          </p:nvPr>
        </p:nvSpPr>
        <p:spPr>
          <a:xfrm>
            <a:off x="2609285" y="2851331"/>
            <a:ext cx="3893623" cy="3451498"/>
          </a:xfrm>
        </p:spPr>
        <p:txBody>
          <a:bodyPr>
            <a:normAutofit/>
          </a:bodyPr>
          <a:lstStyle/>
          <a:p>
            <a:r>
              <a:rPr lang="en-US" dirty="0"/>
              <a:t>Well-designed wargames are highly engaging and memorable</a:t>
            </a:r>
          </a:p>
          <a:p>
            <a:r>
              <a:rPr lang="en-US" dirty="0"/>
              <a:t>Role playing helps drive home red &amp; green perspectives</a:t>
            </a:r>
          </a:p>
          <a:p>
            <a:r>
              <a:rPr lang="en-US" dirty="0"/>
              <a:t>Play is a highly effective form of learning for children</a:t>
            </a:r>
          </a:p>
        </p:txBody>
      </p:sp>
      <p:sp>
        <p:nvSpPr>
          <p:cNvPr id="5" name="Text Placeholder 4">
            <a:extLst>
              <a:ext uri="{FF2B5EF4-FFF2-40B4-BE49-F238E27FC236}">
                <a16:creationId xmlns:a16="http://schemas.microsoft.com/office/drawing/2014/main" id="{F402A381-46BC-8F97-6F47-51D77F78A9D8}"/>
              </a:ext>
            </a:extLst>
          </p:cNvPr>
          <p:cNvSpPr>
            <a:spLocks noGrp="1"/>
          </p:cNvSpPr>
          <p:nvPr>
            <p:ph type="body" sz="quarter" idx="3"/>
          </p:nvPr>
        </p:nvSpPr>
        <p:spPr/>
        <p:txBody>
          <a:bodyPr/>
          <a:lstStyle/>
          <a:p>
            <a:pPr algn="ctr"/>
            <a:r>
              <a:rPr lang="en-US" dirty="0"/>
              <a:t>Insights</a:t>
            </a:r>
          </a:p>
        </p:txBody>
      </p:sp>
      <p:sp>
        <p:nvSpPr>
          <p:cNvPr id="6" name="Content Placeholder 5">
            <a:extLst>
              <a:ext uri="{FF2B5EF4-FFF2-40B4-BE49-F238E27FC236}">
                <a16:creationId xmlns:a16="http://schemas.microsoft.com/office/drawing/2014/main" id="{2B86C528-4EA9-86EF-A2D4-B5A698EF71A1}"/>
              </a:ext>
            </a:extLst>
          </p:cNvPr>
          <p:cNvSpPr>
            <a:spLocks noGrp="1"/>
          </p:cNvSpPr>
          <p:nvPr>
            <p:ph sz="quarter" idx="4"/>
          </p:nvPr>
        </p:nvSpPr>
        <p:spPr>
          <a:xfrm>
            <a:off x="6666635" y="2851331"/>
            <a:ext cx="3899798" cy="3451498"/>
          </a:xfrm>
        </p:spPr>
        <p:txBody>
          <a:bodyPr>
            <a:normAutofit/>
          </a:bodyPr>
          <a:lstStyle/>
          <a:p>
            <a:r>
              <a:rPr lang="en-US" dirty="0"/>
              <a:t>Should be a source of “aha” moments</a:t>
            </a:r>
          </a:p>
          <a:p>
            <a:r>
              <a:rPr lang="en-US" dirty="0"/>
              <a:t>Thomas Schelling: no one, no matter how intelligent, can make a list of the things that would not occur to them</a:t>
            </a:r>
          </a:p>
        </p:txBody>
      </p:sp>
    </p:spTree>
    <p:extLst>
      <p:ext uri="{BB962C8B-B14F-4D97-AF65-F5344CB8AC3E}">
        <p14:creationId xmlns:p14="http://schemas.microsoft.com/office/powerpoint/2010/main" val="425626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074C-2412-89E6-395E-01E1AEB943B4}"/>
              </a:ext>
            </a:extLst>
          </p:cNvPr>
          <p:cNvSpPr>
            <a:spLocks noGrp="1"/>
          </p:cNvSpPr>
          <p:nvPr>
            <p:ph type="title"/>
          </p:nvPr>
        </p:nvSpPr>
        <p:spPr/>
        <p:txBody>
          <a:bodyPr/>
          <a:lstStyle/>
          <a:p>
            <a:r>
              <a:rPr lang="en-US" dirty="0"/>
              <a:t>Advantages</a:t>
            </a:r>
          </a:p>
        </p:txBody>
      </p:sp>
      <p:sp>
        <p:nvSpPr>
          <p:cNvPr id="3" name="Text Placeholder 2">
            <a:extLst>
              <a:ext uri="{FF2B5EF4-FFF2-40B4-BE49-F238E27FC236}">
                <a16:creationId xmlns:a16="http://schemas.microsoft.com/office/drawing/2014/main" id="{96AD0863-56BC-991C-E89C-9D7471008E69}"/>
              </a:ext>
            </a:extLst>
          </p:cNvPr>
          <p:cNvSpPr>
            <a:spLocks noGrp="1"/>
          </p:cNvSpPr>
          <p:nvPr>
            <p:ph type="body" idx="1"/>
          </p:nvPr>
        </p:nvSpPr>
        <p:spPr/>
        <p:txBody>
          <a:bodyPr/>
          <a:lstStyle/>
          <a:p>
            <a:pPr algn="ctr"/>
            <a:r>
              <a:rPr lang="en-US" dirty="0"/>
              <a:t>Organizational Advantages</a:t>
            </a:r>
          </a:p>
        </p:txBody>
      </p:sp>
      <p:sp>
        <p:nvSpPr>
          <p:cNvPr id="4" name="Content Placeholder 3">
            <a:extLst>
              <a:ext uri="{FF2B5EF4-FFF2-40B4-BE49-F238E27FC236}">
                <a16:creationId xmlns:a16="http://schemas.microsoft.com/office/drawing/2014/main" id="{4E421672-D582-91C5-0DC6-2ED77F0857C9}"/>
              </a:ext>
            </a:extLst>
          </p:cNvPr>
          <p:cNvSpPr>
            <a:spLocks noGrp="1"/>
          </p:cNvSpPr>
          <p:nvPr>
            <p:ph sz="half" idx="2"/>
          </p:nvPr>
        </p:nvSpPr>
        <p:spPr>
          <a:xfrm>
            <a:off x="2609285" y="2851331"/>
            <a:ext cx="3893623" cy="3451498"/>
          </a:xfrm>
        </p:spPr>
        <p:txBody>
          <a:bodyPr>
            <a:normAutofit/>
          </a:bodyPr>
          <a:lstStyle/>
          <a:p>
            <a:r>
              <a:rPr lang="en-US" dirty="0"/>
              <a:t>Can be effective at challenging assumptions</a:t>
            </a:r>
          </a:p>
          <a:p>
            <a:r>
              <a:rPr lang="en-US" dirty="0"/>
              <a:t>Can improve communication and coordination between organizations who will have to operate together in a crisis</a:t>
            </a:r>
          </a:p>
          <a:p>
            <a:r>
              <a:rPr lang="en-US" dirty="0"/>
              <a:t>Can be a teaching tool</a:t>
            </a:r>
          </a:p>
        </p:txBody>
      </p:sp>
      <p:sp>
        <p:nvSpPr>
          <p:cNvPr id="5" name="Text Placeholder 4">
            <a:extLst>
              <a:ext uri="{FF2B5EF4-FFF2-40B4-BE49-F238E27FC236}">
                <a16:creationId xmlns:a16="http://schemas.microsoft.com/office/drawing/2014/main" id="{F402A381-46BC-8F97-6F47-51D77F78A9D8}"/>
              </a:ext>
            </a:extLst>
          </p:cNvPr>
          <p:cNvSpPr>
            <a:spLocks noGrp="1"/>
          </p:cNvSpPr>
          <p:nvPr>
            <p:ph type="body" sz="quarter" idx="3"/>
          </p:nvPr>
        </p:nvSpPr>
        <p:spPr/>
        <p:txBody>
          <a:bodyPr/>
          <a:lstStyle/>
          <a:p>
            <a:pPr algn="ctr"/>
            <a:r>
              <a:rPr lang="en-US" dirty="0"/>
              <a:t>Low-Cost Opportunity to Fail</a:t>
            </a:r>
          </a:p>
        </p:txBody>
      </p:sp>
      <p:sp>
        <p:nvSpPr>
          <p:cNvPr id="6" name="Content Placeholder 5">
            <a:extLst>
              <a:ext uri="{FF2B5EF4-FFF2-40B4-BE49-F238E27FC236}">
                <a16:creationId xmlns:a16="http://schemas.microsoft.com/office/drawing/2014/main" id="{2B86C528-4EA9-86EF-A2D4-B5A698EF71A1}"/>
              </a:ext>
            </a:extLst>
          </p:cNvPr>
          <p:cNvSpPr>
            <a:spLocks noGrp="1"/>
          </p:cNvSpPr>
          <p:nvPr>
            <p:ph sz="quarter" idx="4"/>
          </p:nvPr>
        </p:nvSpPr>
        <p:spPr/>
        <p:txBody>
          <a:bodyPr>
            <a:normAutofit/>
          </a:bodyPr>
          <a:lstStyle/>
          <a:p>
            <a:r>
              <a:rPr lang="en-US" dirty="0"/>
              <a:t>Better to fail in the wargame than in real life</a:t>
            </a:r>
          </a:p>
          <a:p>
            <a:r>
              <a:rPr lang="en-US" dirty="0"/>
              <a:t>Repeated gaming with the same players may improve organizational learning</a:t>
            </a:r>
          </a:p>
        </p:txBody>
      </p:sp>
    </p:spTree>
    <p:extLst>
      <p:ext uri="{BB962C8B-B14F-4D97-AF65-F5344CB8AC3E}">
        <p14:creationId xmlns:p14="http://schemas.microsoft.com/office/powerpoint/2010/main" val="90871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6393-CD01-CEB7-5EFD-CB1FC5F59B31}"/>
              </a:ext>
            </a:extLst>
          </p:cNvPr>
          <p:cNvSpPr>
            <a:spLocks noGrp="1"/>
          </p:cNvSpPr>
          <p:nvPr>
            <p:ph type="title"/>
          </p:nvPr>
        </p:nvSpPr>
        <p:spPr/>
        <p:txBody>
          <a:bodyPr/>
          <a:lstStyle/>
          <a:p>
            <a:r>
              <a:rPr lang="en-US" dirty="0"/>
              <a:t>Disadvantages</a:t>
            </a:r>
          </a:p>
        </p:txBody>
      </p:sp>
      <p:sp>
        <p:nvSpPr>
          <p:cNvPr id="3" name="Text Placeholder 2">
            <a:extLst>
              <a:ext uri="{FF2B5EF4-FFF2-40B4-BE49-F238E27FC236}">
                <a16:creationId xmlns:a16="http://schemas.microsoft.com/office/drawing/2014/main" id="{519E8D50-6A6E-E29D-1B1C-C34D21D2C618}"/>
              </a:ext>
            </a:extLst>
          </p:cNvPr>
          <p:cNvSpPr>
            <a:spLocks noGrp="1"/>
          </p:cNvSpPr>
          <p:nvPr>
            <p:ph type="body" idx="1"/>
          </p:nvPr>
        </p:nvSpPr>
        <p:spPr/>
        <p:txBody>
          <a:bodyPr/>
          <a:lstStyle/>
          <a:p>
            <a:pPr algn="ctr"/>
            <a:r>
              <a:rPr lang="en-US" dirty="0"/>
              <a:t>Wargaming Doesn’t Easily Scale</a:t>
            </a:r>
          </a:p>
        </p:txBody>
      </p:sp>
      <p:sp>
        <p:nvSpPr>
          <p:cNvPr id="4" name="Content Placeholder 3">
            <a:extLst>
              <a:ext uri="{FF2B5EF4-FFF2-40B4-BE49-F238E27FC236}">
                <a16:creationId xmlns:a16="http://schemas.microsoft.com/office/drawing/2014/main" id="{E2B4964A-B964-A31E-DA3F-92911393E8B8}"/>
              </a:ext>
            </a:extLst>
          </p:cNvPr>
          <p:cNvSpPr>
            <a:spLocks noGrp="1"/>
          </p:cNvSpPr>
          <p:nvPr>
            <p:ph sz="half" idx="2"/>
          </p:nvPr>
        </p:nvSpPr>
        <p:spPr/>
        <p:txBody>
          <a:bodyPr/>
          <a:lstStyle/>
          <a:p>
            <a:r>
              <a:rPr lang="en-US" dirty="0"/>
              <a:t>Time and resource intensive</a:t>
            </a:r>
          </a:p>
          <a:p>
            <a:r>
              <a:rPr lang="en-US" dirty="0"/>
              <a:t>Bigger games aren’t necessarily better</a:t>
            </a:r>
          </a:p>
          <a:p>
            <a:r>
              <a:rPr lang="en-US" dirty="0"/>
              <a:t>Impossible to effectively integrate everything people want in a wargame</a:t>
            </a:r>
          </a:p>
        </p:txBody>
      </p:sp>
      <p:sp>
        <p:nvSpPr>
          <p:cNvPr id="5" name="Text Placeholder 4">
            <a:extLst>
              <a:ext uri="{FF2B5EF4-FFF2-40B4-BE49-F238E27FC236}">
                <a16:creationId xmlns:a16="http://schemas.microsoft.com/office/drawing/2014/main" id="{441EBFD0-4EC0-1FBC-D100-DDF83CA3C1BD}"/>
              </a:ext>
            </a:extLst>
          </p:cNvPr>
          <p:cNvSpPr>
            <a:spLocks noGrp="1"/>
          </p:cNvSpPr>
          <p:nvPr>
            <p:ph type="body" sz="quarter" idx="3"/>
          </p:nvPr>
        </p:nvSpPr>
        <p:spPr/>
        <p:txBody>
          <a:bodyPr/>
          <a:lstStyle/>
          <a:p>
            <a:pPr algn="ctr"/>
            <a:r>
              <a:rPr lang="en-US" dirty="0"/>
              <a:t>Professional Wargaming Community is Small</a:t>
            </a:r>
          </a:p>
        </p:txBody>
      </p:sp>
      <p:sp>
        <p:nvSpPr>
          <p:cNvPr id="6" name="Content Placeholder 5">
            <a:extLst>
              <a:ext uri="{FF2B5EF4-FFF2-40B4-BE49-F238E27FC236}">
                <a16:creationId xmlns:a16="http://schemas.microsoft.com/office/drawing/2014/main" id="{0F384BAC-8215-7A29-BA21-6D642F977ADF}"/>
              </a:ext>
            </a:extLst>
          </p:cNvPr>
          <p:cNvSpPr>
            <a:spLocks noGrp="1"/>
          </p:cNvSpPr>
          <p:nvPr>
            <p:ph sz="quarter" idx="4"/>
          </p:nvPr>
        </p:nvSpPr>
        <p:spPr/>
        <p:txBody>
          <a:bodyPr/>
          <a:lstStyle/>
          <a:p>
            <a:r>
              <a:rPr lang="en-US" dirty="0"/>
              <a:t>Shortage of skilled wargamers is problematic</a:t>
            </a:r>
          </a:p>
          <a:p>
            <a:r>
              <a:rPr lang="en-US" dirty="0"/>
              <a:t>Informal community of practice</a:t>
            </a:r>
          </a:p>
          <a:p>
            <a:r>
              <a:rPr lang="en-US" dirty="0"/>
              <a:t>Very few professional games are ever published for other wargamers to examine</a:t>
            </a:r>
          </a:p>
        </p:txBody>
      </p:sp>
    </p:spTree>
    <p:extLst>
      <p:ext uri="{BB962C8B-B14F-4D97-AF65-F5344CB8AC3E}">
        <p14:creationId xmlns:p14="http://schemas.microsoft.com/office/powerpoint/2010/main" val="337444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6393-CD01-CEB7-5EFD-CB1FC5F59B31}"/>
              </a:ext>
            </a:extLst>
          </p:cNvPr>
          <p:cNvSpPr>
            <a:spLocks noGrp="1"/>
          </p:cNvSpPr>
          <p:nvPr>
            <p:ph type="title"/>
          </p:nvPr>
        </p:nvSpPr>
        <p:spPr/>
        <p:txBody>
          <a:bodyPr/>
          <a:lstStyle/>
          <a:p>
            <a:r>
              <a:rPr lang="en-US" dirty="0"/>
              <a:t>Disadvantages</a:t>
            </a:r>
          </a:p>
        </p:txBody>
      </p:sp>
      <p:sp>
        <p:nvSpPr>
          <p:cNvPr id="3" name="Text Placeholder 2">
            <a:extLst>
              <a:ext uri="{FF2B5EF4-FFF2-40B4-BE49-F238E27FC236}">
                <a16:creationId xmlns:a16="http://schemas.microsoft.com/office/drawing/2014/main" id="{519E8D50-6A6E-E29D-1B1C-C34D21D2C618}"/>
              </a:ext>
            </a:extLst>
          </p:cNvPr>
          <p:cNvSpPr>
            <a:spLocks noGrp="1"/>
          </p:cNvSpPr>
          <p:nvPr>
            <p:ph type="body" idx="1"/>
          </p:nvPr>
        </p:nvSpPr>
        <p:spPr/>
        <p:txBody>
          <a:bodyPr/>
          <a:lstStyle/>
          <a:p>
            <a:pPr algn="ctr"/>
            <a:r>
              <a:rPr lang="en-US" dirty="0"/>
              <a:t>Wargaming Doesn’t Free You From Biases</a:t>
            </a:r>
          </a:p>
        </p:txBody>
      </p:sp>
      <p:sp>
        <p:nvSpPr>
          <p:cNvPr id="4" name="Content Placeholder 3">
            <a:extLst>
              <a:ext uri="{FF2B5EF4-FFF2-40B4-BE49-F238E27FC236}">
                <a16:creationId xmlns:a16="http://schemas.microsoft.com/office/drawing/2014/main" id="{E2B4964A-B964-A31E-DA3F-92911393E8B8}"/>
              </a:ext>
            </a:extLst>
          </p:cNvPr>
          <p:cNvSpPr>
            <a:spLocks noGrp="1"/>
          </p:cNvSpPr>
          <p:nvPr>
            <p:ph sz="half" idx="2"/>
          </p:nvPr>
        </p:nvSpPr>
        <p:spPr>
          <a:xfrm>
            <a:off x="2609285" y="2851330"/>
            <a:ext cx="3893623" cy="3625669"/>
          </a:xfrm>
        </p:spPr>
        <p:txBody>
          <a:bodyPr/>
          <a:lstStyle/>
          <a:p>
            <a:r>
              <a:rPr lang="en-US" dirty="0"/>
              <a:t>Potential for groupthink in scenarios and assumptions about the adversary</a:t>
            </a:r>
          </a:p>
          <a:p>
            <a:r>
              <a:rPr lang="en-US" dirty="0"/>
              <a:t>Potential for negative learning</a:t>
            </a:r>
          </a:p>
          <a:p>
            <a:r>
              <a:rPr lang="en-US" dirty="0"/>
              <a:t>Expert adjudication will reflect the last war</a:t>
            </a:r>
          </a:p>
          <a:p>
            <a:r>
              <a:rPr lang="en-US" dirty="0"/>
              <a:t>Very difficult to wargame the future with today’s humans</a:t>
            </a:r>
          </a:p>
        </p:txBody>
      </p:sp>
      <p:sp>
        <p:nvSpPr>
          <p:cNvPr id="5" name="Text Placeholder 4">
            <a:extLst>
              <a:ext uri="{FF2B5EF4-FFF2-40B4-BE49-F238E27FC236}">
                <a16:creationId xmlns:a16="http://schemas.microsoft.com/office/drawing/2014/main" id="{441EBFD0-4EC0-1FBC-D100-DDF83CA3C1BD}"/>
              </a:ext>
            </a:extLst>
          </p:cNvPr>
          <p:cNvSpPr>
            <a:spLocks noGrp="1"/>
          </p:cNvSpPr>
          <p:nvPr>
            <p:ph type="body" sz="quarter" idx="3"/>
          </p:nvPr>
        </p:nvSpPr>
        <p:spPr/>
        <p:txBody>
          <a:bodyPr/>
          <a:lstStyle/>
          <a:p>
            <a:pPr algn="ctr"/>
            <a:r>
              <a:rPr lang="en-US" dirty="0"/>
              <a:t>Better for Exploration Than Prediction or Analysis</a:t>
            </a:r>
          </a:p>
        </p:txBody>
      </p:sp>
      <p:sp>
        <p:nvSpPr>
          <p:cNvPr id="6" name="Content Placeholder 5">
            <a:extLst>
              <a:ext uri="{FF2B5EF4-FFF2-40B4-BE49-F238E27FC236}">
                <a16:creationId xmlns:a16="http://schemas.microsoft.com/office/drawing/2014/main" id="{0F384BAC-8215-7A29-BA21-6D642F977ADF}"/>
              </a:ext>
            </a:extLst>
          </p:cNvPr>
          <p:cNvSpPr>
            <a:spLocks noGrp="1"/>
          </p:cNvSpPr>
          <p:nvPr>
            <p:ph sz="quarter" idx="4"/>
          </p:nvPr>
        </p:nvSpPr>
        <p:spPr/>
        <p:txBody>
          <a:bodyPr/>
          <a:lstStyle/>
          <a:p>
            <a:r>
              <a:rPr lang="en-US" dirty="0"/>
              <a:t>Adjudicated wargames don’t “validate” or prove anything</a:t>
            </a:r>
          </a:p>
          <a:p>
            <a:r>
              <a:rPr lang="en-US" dirty="0"/>
              <a:t>Wargames are not validated instruments for measuring anything</a:t>
            </a:r>
          </a:p>
        </p:txBody>
      </p:sp>
    </p:spTree>
    <p:extLst>
      <p:ext uri="{BB962C8B-B14F-4D97-AF65-F5344CB8AC3E}">
        <p14:creationId xmlns:p14="http://schemas.microsoft.com/office/powerpoint/2010/main" val="2251672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6100</TotalTime>
  <Words>658</Words>
  <Application>Microsoft Macintosh PowerPoint</Application>
  <PresentationFormat>Widescreen</PresentationFormat>
  <Paragraphs>92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MS Shell Dlg 2</vt:lpstr>
      <vt:lpstr>Wingdings</vt:lpstr>
      <vt:lpstr>Wingdings 3</vt:lpstr>
      <vt:lpstr>Madison</vt:lpstr>
      <vt:lpstr>Advantages and Disadvantages of Wargaming</vt:lpstr>
      <vt:lpstr>Agenda</vt:lpstr>
      <vt:lpstr>Personal Introduction</vt:lpstr>
      <vt:lpstr>Some of My Work in Wargaming</vt:lpstr>
      <vt:lpstr>Definitions of Wargaming</vt:lpstr>
      <vt:lpstr>Advantages</vt:lpstr>
      <vt:lpstr>Advantages</vt:lpstr>
      <vt:lpstr>Disadvantages</vt:lpstr>
      <vt:lpstr>Disadvantages</vt:lpstr>
      <vt:lpstr>Disadvantages</vt:lpstr>
      <vt:lpstr>How to Lie With Wargames</vt:lpstr>
      <vt:lpstr>What’s Changed With the War in Ukraine?</vt:lpstr>
      <vt:lpstr>Artificial Intelligence and Wargaming: Worshipping False Gods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Advantages and Disadvantages of Wargaming</dc:title>
  <dc:creator>Yuna Wong</dc:creator>
  <cp:lastModifiedBy>Yuna Wong</cp:lastModifiedBy>
  <cp:revision>27</cp:revision>
  <dcterms:created xsi:type="dcterms:W3CDTF">2023-09-13T12:53:12Z</dcterms:created>
  <dcterms:modified xsi:type="dcterms:W3CDTF">2024-04-21T15:37:40Z</dcterms:modified>
</cp:coreProperties>
</file>